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0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93" r:id="rId2"/>
    <p:sldId id="300" r:id="rId3"/>
    <p:sldId id="371" r:id="rId4"/>
    <p:sldId id="370" r:id="rId5"/>
    <p:sldId id="366" r:id="rId6"/>
    <p:sldId id="304" r:id="rId7"/>
    <p:sldId id="305" r:id="rId8"/>
    <p:sldId id="306" r:id="rId9"/>
    <p:sldId id="346" r:id="rId10"/>
    <p:sldId id="333" r:id="rId11"/>
    <p:sldId id="364" r:id="rId12"/>
    <p:sldId id="369" r:id="rId13"/>
    <p:sldId id="359" r:id="rId14"/>
    <p:sldId id="361" r:id="rId15"/>
    <p:sldId id="347" r:id="rId16"/>
    <p:sldId id="311" r:id="rId17"/>
    <p:sldId id="312" r:id="rId18"/>
    <p:sldId id="368" r:id="rId19"/>
    <p:sldId id="313" r:id="rId20"/>
    <p:sldId id="363" r:id="rId21"/>
    <p:sldId id="362" r:id="rId22"/>
    <p:sldId id="334" r:id="rId23"/>
    <p:sldId id="318" r:id="rId24"/>
    <p:sldId id="320" r:id="rId25"/>
    <p:sldId id="356" r:id="rId26"/>
    <p:sldId id="322" r:id="rId27"/>
    <p:sldId id="360" r:id="rId28"/>
    <p:sldId id="358" r:id="rId29"/>
    <p:sldId id="338" r:id="rId30"/>
    <p:sldId id="325" r:id="rId31"/>
    <p:sldId id="326" r:id="rId32"/>
    <p:sldId id="340" r:id="rId33"/>
    <p:sldId id="365" r:id="rId34"/>
  </p:sldIdLst>
  <p:sldSz cx="6858000" cy="9906000" type="A4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752A"/>
    <a:srgbClr val="F5F0EB"/>
    <a:srgbClr val="F4EFEA"/>
    <a:srgbClr val="EB6F25"/>
    <a:srgbClr val="009898"/>
    <a:srgbClr val="FFA669"/>
    <a:srgbClr val="F6A2DE"/>
    <a:srgbClr val="FF66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68D230F3-CF80-4859-8CE7-A43EE81993B5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259" autoAdjust="0"/>
    <p:restoredTop sz="94629" autoAdjust="0"/>
  </p:normalViewPr>
  <p:slideViewPr>
    <p:cSldViewPr>
      <p:cViewPr varScale="1">
        <p:scale>
          <a:sx n="74" d="100"/>
          <a:sy n="74" d="100"/>
        </p:scale>
        <p:origin x="3006" y="108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3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46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5647" cy="513120"/>
          </a:xfrm>
          <a:prstGeom prst="rect">
            <a:avLst/>
          </a:prstGeom>
        </p:spPr>
        <p:txBody>
          <a:bodyPr vert="horz" lIns="94580" tIns="47290" rIns="94580" bIns="4729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999" y="0"/>
            <a:ext cx="3075646" cy="513120"/>
          </a:xfrm>
          <a:prstGeom prst="rect">
            <a:avLst/>
          </a:prstGeom>
        </p:spPr>
        <p:txBody>
          <a:bodyPr vert="horz" lIns="94580" tIns="47290" rIns="94580" bIns="47290" rtlCol="0"/>
          <a:lstStyle>
            <a:lvl1pPr algn="r">
              <a:defRPr sz="1200"/>
            </a:lvl1pPr>
          </a:lstStyle>
          <a:p>
            <a:fld id="{DBE3683B-E88E-482D-BFA8-0347B206B406}" type="datetimeFigureOut">
              <a:rPr lang="fr-CH" smtClean="0"/>
              <a:t>05.07.2019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9721495"/>
            <a:ext cx="3075647" cy="513120"/>
          </a:xfrm>
          <a:prstGeom prst="rect">
            <a:avLst/>
          </a:prstGeom>
        </p:spPr>
        <p:txBody>
          <a:bodyPr vert="horz" lIns="94580" tIns="47290" rIns="94580" bIns="4729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999" y="9721495"/>
            <a:ext cx="3075646" cy="513120"/>
          </a:xfrm>
          <a:prstGeom prst="rect">
            <a:avLst/>
          </a:prstGeom>
        </p:spPr>
        <p:txBody>
          <a:bodyPr vert="horz" lIns="94580" tIns="47290" rIns="94580" bIns="47290" rtlCol="0" anchor="b"/>
          <a:lstStyle>
            <a:lvl1pPr algn="r">
              <a:defRPr sz="1200"/>
            </a:lvl1pPr>
          </a:lstStyle>
          <a:p>
            <a:fld id="{8B43A9D4-F3C3-4FFD-85B2-A9E3A5642B06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6090117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5647" cy="513120"/>
          </a:xfrm>
          <a:prstGeom prst="rect">
            <a:avLst/>
          </a:prstGeom>
        </p:spPr>
        <p:txBody>
          <a:bodyPr vert="horz" lIns="94580" tIns="47290" rIns="94580" bIns="4729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999" y="0"/>
            <a:ext cx="3075646" cy="513120"/>
          </a:xfrm>
          <a:prstGeom prst="rect">
            <a:avLst/>
          </a:prstGeom>
        </p:spPr>
        <p:txBody>
          <a:bodyPr vert="horz" lIns="94580" tIns="47290" rIns="94580" bIns="47290" rtlCol="0"/>
          <a:lstStyle>
            <a:lvl1pPr algn="r">
              <a:defRPr sz="1200"/>
            </a:lvl1pPr>
          </a:lstStyle>
          <a:p>
            <a:fld id="{885DBDBF-760A-4DC5-BE3F-A096E19D8D27}" type="datetimeFigureOut">
              <a:rPr lang="fr-CH" smtClean="0"/>
              <a:t>05.07.2019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80" tIns="47290" rIns="94580" bIns="47290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767" y="4925296"/>
            <a:ext cx="5679770" cy="4029787"/>
          </a:xfrm>
          <a:prstGeom prst="rect">
            <a:avLst/>
          </a:prstGeom>
        </p:spPr>
        <p:txBody>
          <a:bodyPr vert="horz" lIns="94580" tIns="47290" rIns="94580" bIns="4729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721495"/>
            <a:ext cx="3075647" cy="513120"/>
          </a:xfrm>
          <a:prstGeom prst="rect">
            <a:avLst/>
          </a:prstGeom>
        </p:spPr>
        <p:txBody>
          <a:bodyPr vert="horz" lIns="94580" tIns="47290" rIns="94580" bIns="4729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999" y="9721495"/>
            <a:ext cx="3075646" cy="513120"/>
          </a:xfrm>
          <a:prstGeom prst="rect">
            <a:avLst/>
          </a:prstGeom>
        </p:spPr>
        <p:txBody>
          <a:bodyPr vert="horz" lIns="94580" tIns="47290" rIns="94580" bIns="47290" rtlCol="0" anchor="b"/>
          <a:lstStyle>
            <a:lvl1pPr algn="r">
              <a:defRPr sz="1200"/>
            </a:lvl1pPr>
          </a:lstStyle>
          <a:p>
            <a:fld id="{82A2E012-6C24-4262-94DF-2DD2BA18B0C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48950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2E012-6C24-4262-94DF-2DD2BA18B0CE}" type="slidenum">
              <a:rPr lang="fr-CH" smtClean="0"/>
              <a:t>17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24261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0"/>
            <a:ext cx="2557463" cy="9906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628650" y="2545243"/>
            <a:ext cx="1891332" cy="7360761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7492" y="5375461"/>
            <a:ext cx="3840480" cy="2283883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93607" y="9286875"/>
            <a:ext cx="657225" cy="421923"/>
          </a:xfrm>
        </p:spPr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628650" y="2545243"/>
            <a:ext cx="1891332" cy="7360761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804922" y="2047240"/>
            <a:ext cx="3840480" cy="3328416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628650" y="2545243"/>
            <a:ext cx="1891332" cy="7360761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4117226" y="0"/>
            <a:ext cx="2545326" cy="9906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07170" y="330202"/>
            <a:ext cx="6443663" cy="154093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05740" y="1875536"/>
            <a:ext cx="6446520" cy="713232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" y="0"/>
            <a:ext cx="2557463" cy="9906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2807493" y="2022474"/>
            <a:ext cx="3840480" cy="2132542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25717" y="197371"/>
            <a:ext cx="2494612" cy="970863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800352" y="4182534"/>
            <a:ext cx="3847157" cy="3852334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07170" y="330201"/>
            <a:ext cx="6443663" cy="15409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07169" y="1875536"/>
            <a:ext cx="3188970" cy="71323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3461861" y="1875536"/>
            <a:ext cx="3188970" cy="713232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07170" y="330201"/>
            <a:ext cx="6443663" cy="15409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07169" y="2615184"/>
            <a:ext cx="3188970" cy="63926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3461861" y="2615184"/>
            <a:ext cx="3188970" cy="63926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170" y="1875538"/>
            <a:ext cx="3186113" cy="73607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3461862" y="1875538"/>
            <a:ext cx="3186113" cy="736070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07170" y="330201"/>
            <a:ext cx="6443663" cy="15409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-1"/>
            <a:ext cx="2557463" cy="9906000"/>
          </a:xfrm>
          <a:prstGeom prst="rect">
            <a:avLst/>
          </a:prstGeom>
          <a:solidFill>
            <a:srgbClr val="FFCC99">
              <a:alpha val="7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07169" y="330201"/>
            <a:ext cx="2125980" cy="18755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2831951" y="770467"/>
            <a:ext cx="3797450" cy="823738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168" y="2223347"/>
            <a:ext cx="2125980" cy="680212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1"/>
            <a:ext cx="2557463" cy="9906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57462" y="0"/>
            <a:ext cx="4300538" cy="9906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07168" y="330202"/>
            <a:ext cx="2125980" cy="18711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05740" y="2218944"/>
            <a:ext cx="2125980" cy="680652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7170" y="330201"/>
            <a:ext cx="6443663" cy="154093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170" y="1871135"/>
            <a:ext cx="6443663" cy="7126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7169" y="9286875"/>
            <a:ext cx="1600200" cy="421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FA3E05EE-3C11-40D3-8219-82FA7470B51B}" type="datetimeFigureOut">
              <a:rPr lang="fr-CH" smtClean="0"/>
              <a:pPr/>
              <a:t>05.07.2019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07494" y="9286875"/>
            <a:ext cx="3064669" cy="421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93607" y="9286875"/>
            <a:ext cx="657225" cy="4219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152B031A-8094-4189-8C43-5EE84D6EC2FA}" type="slidenum">
              <a:rPr lang="fr-CH" smtClean="0"/>
              <a:pPr/>
              <a:t>‹N°›</a:t>
            </a:fld>
            <a:endParaRPr lang="fr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PNG"/><Relationship Id="rId5" Type="http://schemas.openxmlformats.org/officeDocument/2006/relationships/image" Target="../media/image5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4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6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6.png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6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0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5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0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2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33972861"/>
              </p:ext>
            </p:extLst>
          </p:nvPr>
        </p:nvGraphicFramePr>
        <p:xfrm>
          <a:off x="980728" y="4224080"/>
          <a:ext cx="5616624" cy="4587508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4320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2707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fr-CH" sz="12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N°</a:t>
                      </a:r>
                      <a:endParaRPr lang="fr-CH" sz="12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fr-CH" sz="12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2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N°</a:t>
                      </a:r>
                      <a:endParaRPr lang="fr-CH" sz="12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fr-CH" sz="12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xx</a:t>
                      </a:r>
                      <a:endParaRPr lang="fr-CH" sz="1100" b="1" i="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Lausanne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230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Suisse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</a:tr>
              <a:tr h="269098">
                <a:tc>
                  <a:txBody>
                    <a:bodyPr/>
                    <a:lstStyle/>
                    <a:p>
                      <a:r>
                        <a:rPr lang="fr-CH" sz="1100" b="1" i="0" dirty="0" smtClean="0">
                          <a:latin typeface="Swis721 Cn BT" panose="020B0506020202030204" pitchFamily="34" charset="0"/>
                        </a:rPr>
                        <a:t>7</a:t>
                      </a:r>
                      <a:endParaRPr lang="fr-CH" sz="1100" b="1" i="0" dirty="0">
                        <a:latin typeface="Swis721 Cn BT" panose="020B0506020202030204" pitchFamily="34" charset="0"/>
                      </a:endParaRP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CH" sz="1100" i="0" dirty="0" smtClean="0">
                          <a:latin typeface="Swis721 Cn BT" panose="020B0506020202030204" pitchFamily="34" charset="0"/>
                        </a:rPr>
                        <a:t>Route de Lausanne</a:t>
                      </a:r>
                      <a:endParaRPr lang="fr-CH" sz="1100" i="0" dirty="0">
                        <a:latin typeface="Swis721 Cn BT" panose="020B050602020203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301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Rue </a:t>
                      </a:r>
                      <a:r>
                        <a:rPr lang="fr-CH" sz="1100" i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Lect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201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St-Julien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302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du Pont Butin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204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Chancy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303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Viaduc de l’Ecu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205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Chancy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304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Meyrin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206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Vernier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306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Chancy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207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Vernier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308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Avenue</a:t>
                      </a:r>
                      <a:r>
                        <a:rPr lang="fr-CH" sz="1100" i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 L. Aubert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208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Meyrin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309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Avenue</a:t>
                      </a:r>
                      <a:r>
                        <a:rPr lang="fr-CH" sz="1100" i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 G. </a:t>
                      </a:r>
                      <a:r>
                        <a:rPr lang="fr-CH" sz="1100" i="0" baseline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Mottaz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210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Meyrin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310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</a:t>
                      </a:r>
                      <a:r>
                        <a:rPr lang="fr-CH" sz="1100" i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Jussy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211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Ferney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311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Avenue de la Paix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212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Chemin du Bois-Brûlé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312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Avenue de </a:t>
                      </a:r>
                      <a:r>
                        <a:rPr lang="fr-CH" sz="1100" i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Pailly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213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Divonne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313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du</a:t>
                      </a:r>
                      <a:r>
                        <a:rPr lang="fr-CH" sz="1100" i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 Pont Butin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214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Divonne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314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St-Julien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221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Meyrin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315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du </a:t>
                      </a:r>
                      <a:r>
                        <a:rPr lang="fr-CH" sz="1100" i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Pas</a:t>
                      </a:r>
                      <a:r>
                        <a:rPr lang="fr-CH" sz="1100" i="0" baseline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-de-l’Echelle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225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Douane de </a:t>
                      </a:r>
                      <a:r>
                        <a:rPr lang="fr-CH" sz="1100" i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Thônex-Vallard</a:t>
                      </a:r>
                      <a:endParaRPr lang="fr-CH" sz="1100" i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317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Pré-Bois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69098"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+mj-lt"/>
                        <a:buNone/>
                      </a:pPr>
                      <a:r>
                        <a:rPr lang="fr-CH" sz="1100" b="1" i="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228</a:t>
                      </a:r>
                    </a:p>
                  </a:txBody>
                  <a:tcPr marT="49530" marB="4953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Thonon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="1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318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i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Route de Meyrin</a:t>
                      </a:r>
                    </a:p>
                  </a:txBody>
                  <a:tcPr marT="49530" marB="4953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009999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Panneaux d’Information Variable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933993"/>
              </p:ext>
            </p:extLst>
          </p:nvPr>
        </p:nvGraphicFramePr>
        <p:xfrm>
          <a:off x="980728" y="3697504"/>
          <a:ext cx="5616624" cy="51816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5616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66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Bef>
                          <a:spcPts val="700"/>
                        </a:spcBef>
                        <a:spcAft>
                          <a:spcPts val="900"/>
                        </a:spcAft>
                      </a:pPr>
                      <a:r>
                        <a:rPr lang="fr-CH" sz="1300" dirty="0" smtClean="0">
                          <a:latin typeface="Swis721 Cn BT" panose="020B0506020202030204" pitchFamily="34" charset="0"/>
                        </a:rPr>
                        <a:t>OCT</a:t>
                      </a:r>
                      <a:r>
                        <a:rPr lang="fr-CH" sz="1300" baseline="0" dirty="0" smtClean="0"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300" dirty="0" err="1" smtClean="0">
                          <a:latin typeface="Swis721 Cn BT" panose="020B0506020202030204" pitchFamily="34" charset="0"/>
                        </a:rPr>
                        <a:t>RMEx</a:t>
                      </a:r>
                      <a:r>
                        <a:rPr lang="fr-CH" sz="1300" dirty="0" smtClean="0">
                          <a:latin typeface="Swis721 Cn BT" panose="020B0506020202030204" pitchFamily="34" charset="0"/>
                        </a:rPr>
                        <a:t> PARR</a:t>
                      </a:r>
                      <a:r>
                        <a:rPr lang="fr-CH" sz="1300" baseline="0" dirty="0" smtClean="0"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300" dirty="0" smtClean="0">
                          <a:latin typeface="Swis721 Cn BT" panose="020B0506020202030204" pitchFamily="34" charset="0"/>
                        </a:rPr>
                        <a:t>PIV </a:t>
                      </a:r>
                      <a:r>
                        <a:rPr lang="fr-CH" sz="1400" dirty="0" smtClean="0">
                          <a:latin typeface="Swis721 Cn BT" panose="020B0506020202030204" pitchFamily="34" charset="0"/>
                        </a:rPr>
                        <a:t>-  </a:t>
                      </a:r>
                      <a:r>
                        <a:rPr lang="fr-CH" sz="1400" dirty="0">
                          <a:latin typeface="Swis721 Cn BT" panose="020B0506020202030204" pitchFamily="34" charset="0"/>
                        </a:rPr>
                        <a:t>Fiches </a:t>
                      </a:r>
                      <a:r>
                        <a:rPr lang="fr-CH" sz="1400" dirty="0" smtClean="0">
                          <a:latin typeface="Swis721 Cn BT" panose="020B0506020202030204" pitchFamily="34" charset="0"/>
                        </a:rPr>
                        <a:t>d’implantation </a:t>
                      </a:r>
                      <a:endParaRPr lang="fr-CH" sz="1400" b="0" dirty="0">
                        <a:latin typeface="Swis721 Cn BT" panose="020B050602020203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4" name="ZoneTexte 23"/>
          <p:cNvSpPr txBox="1"/>
          <p:nvPr/>
        </p:nvSpPr>
        <p:spPr>
          <a:xfrm>
            <a:off x="2150256" y="9515926"/>
            <a:ext cx="44470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1100" dirty="0">
                <a:solidFill>
                  <a:srgbClr val="2E2224"/>
                </a:solidFill>
                <a:latin typeface="Swis721 Cn BT" panose="020B0506020202030204" pitchFamily="34" charset="0"/>
                <a:cs typeface="Arial" panose="020B0604020202020204" pitchFamily="34" charset="0"/>
              </a:rPr>
              <a:t>Version </a:t>
            </a:r>
            <a:r>
              <a:rPr lang="fr-CH" sz="1100" dirty="0" smtClean="0">
                <a:solidFill>
                  <a:srgbClr val="2E2224"/>
                </a:solidFill>
                <a:latin typeface="Swis721 Cn BT" panose="020B0506020202030204" pitchFamily="34" charset="0"/>
                <a:cs typeface="Arial" panose="020B0604020202020204" pitchFamily="34" charset="0"/>
              </a:rPr>
              <a:t>de juillet 2019</a:t>
            </a:r>
            <a:endParaRPr lang="fr-CH" sz="1100" dirty="0">
              <a:solidFill>
                <a:srgbClr val="2E2224"/>
              </a:solidFill>
              <a:latin typeface="Swis721 Cn BT" panose="020B05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Image 24" descr="RGR_logo_rvb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36" y="9345488"/>
            <a:ext cx="1123466" cy="457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3" b="4672"/>
          <a:stretch/>
        </p:blipFill>
        <p:spPr>
          <a:xfrm>
            <a:off x="1844824" y="32331"/>
            <a:ext cx="4032000" cy="356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94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87188675"/>
              </p:ext>
            </p:extLst>
          </p:nvPr>
        </p:nvGraphicFramePr>
        <p:xfrm>
          <a:off x="980727" y="1553756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Meyrin,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68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Meyrin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60m</a:t>
                      </a:r>
                    </a:p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2 350m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env. 4m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7015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2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6101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couvre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deux points de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  <a:endParaRPr lang="fr-CH" sz="1100" b="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La hauteur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sous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panneau est d’environ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4m pour ne pas masquer les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signaux.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Meyrin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210</a:t>
              </a:r>
            </a:p>
          </p:txBody>
        </p:sp>
      </p:grpSp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2"/>
          <a:srcRect l="2585" t="12358" r="11325" b="7725"/>
          <a:stretch/>
        </p:blipFill>
        <p:spPr>
          <a:xfrm>
            <a:off x="1052736" y="3272753"/>
            <a:ext cx="5403265" cy="232832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53838" y="3920823"/>
            <a:ext cx="252000" cy="46437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8" r="-146" b="41664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100" y="5769152"/>
            <a:ext cx="4074546" cy="306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38397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68558522"/>
              </p:ext>
            </p:extLst>
          </p:nvPr>
        </p:nvGraphicFramePr>
        <p:xfrm>
          <a:off x="980727" y="1588471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du Gd-Saconnex,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fr-CH" sz="10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7015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4706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est situé sur le secteur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français.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L’emplacement du panneau Information sur les limitation générales de vitesse devra être adapté pour ne pas être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masqué.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projet de la JAG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(pas d’impact connu).</a:t>
                      </a:r>
                      <a:endParaRPr lang="fr-CH" sz="1100" b="0" baseline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Ferney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211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2092" r="11317"/>
          <a:stretch/>
        </p:blipFill>
        <p:spPr>
          <a:xfrm>
            <a:off x="980728" y="3581487"/>
            <a:ext cx="2736304" cy="40534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4824" y="5143854"/>
            <a:ext cx="252000" cy="46437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r="-146" b="60657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18"/>
          <a:stretch/>
        </p:blipFill>
        <p:spPr>
          <a:xfrm>
            <a:off x="3840907" y="3577454"/>
            <a:ext cx="2792541" cy="408960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1" name="ZoneTexte 10"/>
          <p:cNvSpPr txBox="1"/>
          <p:nvPr/>
        </p:nvSpPr>
        <p:spPr>
          <a:xfrm rot="20878926">
            <a:off x="7321425" y="3837521"/>
            <a:ext cx="2395695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Distance effective à déterminer en fonction de la </a:t>
            </a:r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JAG</a:t>
            </a:r>
            <a:endParaRPr lang="fr-CH" sz="1600" dirty="0">
              <a:solidFill>
                <a:srgbClr val="FF0000"/>
              </a:solidFill>
              <a:latin typeface="Swis721 Cn BT" panose="020B05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190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30612173"/>
              </p:ext>
            </p:extLst>
          </p:nvPr>
        </p:nvGraphicFramePr>
        <p:xfrm>
          <a:off x="980727" y="1677476"/>
          <a:ext cx="5611292" cy="8100016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17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699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du Gd-Saconnex, </a:t>
                      </a:r>
                      <a:r>
                        <a:rPr lang="fr-CH" sz="11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90m</a:t>
                      </a:r>
                      <a:endParaRPr lang="fr-CH" sz="11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17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69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fr-CH" sz="10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17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4261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2455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projet de la JAG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(pas d’impact connu).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avec le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service de la maintenance des routes cantonales (SMRC)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 pour les espaces verts.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Chemin du Bois-Brulé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212</a:t>
              </a:r>
              <a:endParaRPr lang="fr-CH" sz="13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773" y="3296816"/>
            <a:ext cx="5730598" cy="172146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7902" y="3584496"/>
            <a:ext cx="252000" cy="46437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5" r="-146" b="60657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6" y="5139037"/>
            <a:ext cx="3744000" cy="3804749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3" name="ZoneTexte 12"/>
          <p:cNvSpPr txBox="1"/>
          <p:nvPr/>
        </p:nvSpPr>
        <p:spPr>
          <a:xfrm rot="20878926">
            <a:off x="7321425" y="3837521"/>
            <a:ext cx="2395695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Distance effective à déterminer en fonction de la </a:t>
            </a:r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JAG</a:t>
            </a:r>
            <a:endParaRPr lang="fr-CH" sz="1600" dirty="0">
              <a:solidFill>
                <a:srgbClr val="FF0000"/>
              </a:solidFill>
              <a:latin typeface="Swis721 Cn BT" panose="020B05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730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786498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509572707"/>
                    </a:ext>
                  </a:extLst>
                </a:gridCol>
              </a:tblGrid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Coppet,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80km/h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110m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Versoix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70m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160m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0737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574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se situe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sur le canton de Vaud.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le point de décision en direction de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Genève.</a:t>
                      </a:r>
                    </a:p>
                    <a:p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La distance entre le PIV et le bord de la Chaussée est de 40cm (au lieu de 50cm).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Divonne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213</a:t>
              </a:r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" t="18852" r="-378" b="12295"/>
          <a:stretch/>
        </p:blipFill>
        <p:spPr>
          <a:xfrm>
            <a:off x="2300265" y="453"/>
            <a:ext cx="2972215" cy="151200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xmlns="" id="{E164B2A2-21C8-4911-9993-327BB276F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7398" y="3250499"/>
            <a:ext cx="5827918" cy="158417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xmlns="" id="{F75D3712-F323-44DD-9E0A-189DC3FB9E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91637" y="3743150"/>
            <a:ext cx="252000" cy="464374"/>
          </a:xfrm>
          <a:prstGeom prst="rect">
            <a:avLst/>
          </a:prstGeom>
        </p:spPr>
      </p:pic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xmlns="" id="{C9974F4D-6A39-4221-BB32-06E6407D18E6}"/>
              </a:ext>
            </a:extLst>
          </p:cNvPr>
          <p:cNvCxnSpPr>
            <a:cxnSpLocks/>
          </p:cNvCxnSpPr>
          <p:nvPr/>
        </p:nvCxnSpPr>
        <p:spPr>
          <a:xfrm flipH="1">
            <a:off x="3040497" y="4107409"/>
            <a:ext cx="540000" cy="0"/>
          </a:xfrm>
          <a:prstGeom prst="straightConnector1">
            <a:avLst/>
          </a:prstGeom>
          <a:ln w="19050">
            <a:solidFill>
              <a:srgbClr val="FF66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9" r="26796"/>
          <a:stretch/>
        </p:blipFill>
        <p:spPr>
          <a:xfrm>
            <a:off x="3993032" y="5054981"/>
            <a:ext cx="2676328" cy="360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xmlns="" id="{3CEEC154-35A8-4AA5-BFA1-68BCD1196D2F}"/>
              </a:ext>
            </a:extLst>
          </p:cNvPr>
          <p:cNvSpPr txBox="1"/>
          <p:nvPr/>
        </p:nvSpPr>
        <p:spPr>
          <a:xfrm>
            <a:off x="2815764" y="4182971"/>
            <a:ext cx="1150815" cy="246221"/>
          </a:xfrm>
          <a:prstGeom prst="rect">
            <a:avLst/>
          </a:prstGeom>
          <a:solidFill>
            <a:srgbClr val="FFFFFF">
              <a:alpha val="40000"/>
            </a:srgbClr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CH" sz="1000" b="1" dirty="0">
                <a:solidFill>
                  <a:srgbClr val="FF6600"/>
                </a:solidFill>
                <a:latin typeface="Swis721 Cn BT" panose="020B0506020202030204" pitchFamily="34" charset="0"/>
              </a:rPr>
              <a:t>55m de la ligne d’arrêt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2" t="28031" r="50726" b="24228"/>
          <a:stretch/>
        </p:blipFill>
        <p:spPr>
          <a:xfrm rot="5400000">
            <a:off x="8391416" y="3837457"/>
            <a:ext cx="1785088" cy="206084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6" r="5602"/>
          <a:stretch/>
        </p:blipFill>
        <p:spPr>
          <a:xfrm>
            <a:off x="884656" y="5039882"/>
            <a:ext cx="2916416" cy="360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26384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98360892"/>
              </p:ext>
            </p:extLst>
          </p:nvPr>
        </p:nvGraphicFramePr>
        <p:xfrm>
          <a:off x="980726" y="1568624"/>
          <a:ext cx="5760641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3">
                  <a:extLst>
                    <a:ext uri="{9D8B030D-6E8A-4147-A177-3AD203B41FA5}">
                      <a16:colId xmlns:a16="http://schemas.microsoft.com/office/drawing/2014/main" xmlns="" val="509572707"/>
                    </a:ext>
                  </a:extLst>
                </a:gridCol>
              </a:tblGrid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302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Coppet,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90m</a:t>
                      </a:r>
                      <a:endParaRPr lang="fr-CH" sz="11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230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Divonne (France)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effective: 140m</a:t>
                      </a:r>
                      <a:endParaRPr lang="fr-CH" sz="1100" b="0" dirty="0">
                        <a:solidFill>
                          <a:srgbClr val="FF0000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hors gabarit: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4.80m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0737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5747">
                <a:tc gridSpan="3">
                  <a:txBody>
                    <a:bodyPr/>
                    <a:lstStyle/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se situe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sur le canton de Vaud.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le point de décision en direction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Divonne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214</a:t>
              </a:r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" t="18852" r="-378" b="12295"/>
          <a:stretch/>
        </p:blipFill>
        <p:spPr>
          <a:xfrm>
            <a:off x="2276872" y="453"/>
            <a:ext cx="2972215" cy="15120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9440" y="2288704"/>
            <a:ext cx="6858000" cy="45905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l="8248" t="10235" r="7206" b="5229"/>
          <a:stretch/>
        </p:blipFill>
        <p:spPr>
          <a:xfrm>
            <a:off x="956480" y="3944888"/>
            <a:ext cx="2952328" cy="309634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D0DC95E8-CD31-4D76-816B-6743432FCA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0644" y="4664968"/>
            <a:ext cx="252000" cy="464374"/>
          </a:xfrm>
          <a:prstGeom prst="rect">
            <a:avLst/>
          </a:prstGeo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xmlns="" id="{C9974F4D-6A39-4221-BB32-06E6407D18E6}"/>
              </a:ext>
            </a:extLst>
          </p:cNvPr>
          <p:cNvCxnSpPr>
            <a:cxnSpLocks/>
          </p:cNvCxnSpPr>
          <p:nvPr/>
        </p:nvCxnSpPr>
        <p:spPr>
          <a:xfrm flipH="1" flipV="1">
            <a:off x="2396640" y="5017550"/>
            <a:ext cx="1062781" cy="1262155"/>
          </a:xfrm>
          <a:prstGeom prst="straightConnector1">
            <a:avLst/>
          </a:prstGeom>
          <a:ln w="19050">
            <a:solidFill>
              <a:srgbClr val="FF66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xmlns="" id="{3CEEC154-35A8-4AA5-BFA1-68BCD1196D2F}"/>
              </a:ext>
            </a:extLst>
          </p:cNvPr>
          <p:cNvSpPr txBox="1"/>
          <p:nvPr/>
        </p:nvSpPr>
        <p:spPr>
          <a:xfrm rot="3012808">
            <a:off x="2297626" y="5441849"/>
            <a:ext cx="1589535" cy="276999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fr-CH" sz="1200" b="1" dirty="0">
                <a:solidFill>
                  <a:srgbClr val="FF6600"/>
                </a:solidFill>
                <a:latin typeface="Swis721 Cn BT" panose="020B0506020202030204" pitchFamily="34" charset="0"/>
              </a:rPr>
              <a:t>100m du passage piéton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14" t="35985" r="27200"/>
          <a:stretch/>
        </p:blipFill>
        <p:spPr>
          <a:xfrm>
            <a:off x="3993032" y="3950704"/>
            <a:ext cx="2736304" cy="3096000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 rot="20878926">
            <a:off x="9910511" y="3038351"/>
            <a:ext cx="12516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600" dirty="0" smtClean="0">
                <a:latin typeface="Swis721 Cn BT" panose="020B0506020202030204" pitchFamily="34" charset="0"/>
              </a:rPr>
              <a:t>Cadastre VD</a:t>
            </a:r>
            <a:endParaRPr lang="fr-CH" sz="1600" dirty="0">
              <a:latin typeface="Swis721 Cn BT" panose="020B05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199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27958126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178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17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160m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4690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3595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 Attention de ne pas masquer le panneau directionnel.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projet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TCMC (pas d’impact connu).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Meyrin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221</a:t>
              </a:r>
            </a:p>
          </p:txBody>
        </p:sp>
      </p:grp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/>
          <a:srcRect t="6871" b="5900"/>
          <a:stretch/>
        </p:blipFill>
        <p:spPr>
          <a:xfrm>
            <a:off x="1010115" y="3152800"/>
            <a:ext cx="5591175" cy="280831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7346" y="4448944"/>
            <a:ext cx="252000" cy="46437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1408" y="1603601"/>
            <a:ext cx="5616624" cy="3702296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2" r="-146" b="4332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2" r="15979"/>
          <a:stretch/>
        </p:blipFill>
        <p:spPr>
          <a:xfrm>
            <a:off x="1010115" y="6140925"/>
            <a:ext cx="2747656" cy="288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33497" r="32221"/>
          <a:stretch/>
        </p:blipFill>
        <p:spPr>
          <a:xfrm>
            <a:off x="3836984" y="6140017"/>
            <a:ext cx="2808312" cy="288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0788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95162296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3629285784"/>
                    </a:ext>
                  </a:extLst>
                </a:gridCol>
              </a:tblGrid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520m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hors gabarit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4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.8m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0736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7495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Douane de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Thônex-Vallard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225</a:t>
              </a:r>
            </a:p>
          </p:txBody>
        </p:sp>
      </p:grpSp>
      <p:sp>
        <p:nvSpPr>
          <p:cNvPr id="12" name="ZoneTexte 11"/>
          <p:cNvSpPr txBox="1"/>
          <p:nvPr/>
        </p:nvSpPr>
        <p:spPr>
          <a:xfrm rot="20878926">
            <a:off x="8002735" y="4902133"/>
            <a:ext cx="2158091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Panneau </a:t>
            </a:r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RSR supprimé?</a:t>
            </a:r>
          </a:p>
          <a:p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Pas d’influence sur le PIV</a:t>
            </a:r>
            <a:endParaRPr lang="fr-CH" sz="1600" dirty="0">
              <a:solidFill>
                <a:srgbClr val="FF0000"/>
              </a:solidFill>
              <a:latin typeface="Swis721 Cn BT" panose="020B050602020203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2" r="-146" b="1483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1"/>
          <a:stretch/>
        </p:blipFill>
        <p:spPr>
          <a:xfrm>
            <a:off x="2418373" y="5900851"/>
            <a:ext cx="2736000" cy="320169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t="15846" b="18938"/>
          <a:stretch/>
        </p:blipFill>
        <p:spPr>
          <a:xfrm>
            <a:off x="980727" y="3056548"/>
            <a:ext cx="5652000" cy="273630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xmlns="" id="{7A9E6610-F526-4A23-B8F6-9918A22FDC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4984" y="3491602"/>
            <a:ext cx="252000" cy="4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03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55288313"/>
              </p:ext>
            </p:extLst>
          </p:nvPr>
        </p:nvGraphicFramePr>
        <p:xfrm>
          <a:off x="980727" y="1568624"/>
          <a:ext cx="5611292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550340517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100m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3590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4056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se situe sur le côté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gauche de la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chaussée.</a:t>
                      </a:r>
                      <a:endParaRPr lang="fr-CH" sz="1100" b="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Thonon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228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0588F00C-F450-4DD8-8B31-08034AEF7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35"/>
          <a:stretch/>
        </p:blipFill>
        <p:spPr>
          <a:xfrm rot="5400000">
            <a:off x="3115578" y="1072542"/>
            <a:ext cx="1465833" cy="577036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72AD1CF3-D019-495F-877A-0BEDFF2871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59857" y="3725537"/>
            <a:ext cx="252000" cy="46437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9" r="-146" b="58243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373" y="4778551"/>
            <a:ext cx="3240000" cy="428896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50968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72783204"/>
              </p:ext>
            </p:extLst>
          </p:nvPr>
        </p:nvGraphicFramePr>
        <p:xfrm>
          <a:off x="980727" y="1568624"/>
          <a:ext cx="5611292" cy="8208002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550340517"/>
                    </a:ext>
                  </a:extLst>
                </a:gridCol>
              </a:tblGrid>
              <a:tr h="29812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55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</a:t>
                      </a:r>
                      <a:r>
                        <a:rPr lang="fr-CH" sz="11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pénétrant, 2020</a:t>
                      </a:r>
                      <a:endParaRPr lang="fr-CH" sz="110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12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5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50m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12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7587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2649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 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se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situe sur le côté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gauche de la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chaussée.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chantier de la route Suisse.</a:t>
                      </a:r>
                      <a:endParaRPr lang="fr-CH" sz="1100" b="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9746"/>
          <a:stretch/>
        </p:blipFill>
        <p:spPr>
          <a:xfrm rot="5400000">
            <a:off x="585603" y="4443370"/>
            <a:ext cx="3615980" cy="307892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Suisse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230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72AD1CF3-D019-495F-877A-0BEDFF2871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32526" y="5750645"/>
            <a:ext cx="252000" cy="46437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1" r="-146" b="74523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5"/>
          <a:stretch/>
        </p:blipFill>
        <p:spPr>
          <a:xfrm>
            <a:off x="4005064" y="4174849"/>
            <a:ext cx="2664296" cy="367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91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13235439"/>
              </p:ext>
            </p:extLst>
          </p:nvPr>
        </p:nvGraphicFramePr>
        <p:xfrm>
          <a:off x="980727" y="1568624"/>
          <a:ext cx="5616625" cy="8211213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000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82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667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247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67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24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Vernier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200m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67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2145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6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4030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2" name="Image 1">
            <a:extLst>
              <a:ext uri="{FF2B5EF4-FFF2-40B4-BE49-F238E27FC236}">
                <a16:creationId xmlns:a16="http://schemas.microsoft.com/office/drawing/2014/main" xmlns="" id="{7443357B-B0E4-46DE-8074-AF86428745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7"/>
          <a:stretch/>
        </p:blipFill>
        <p:spPr>
          <a:xfrm>
            <a:off x="980727" y="3159336"/>
            <a:ext cx="5688633" cy="202507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Rue Lect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301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323858F4-D02F-4683-BA2B-306D94625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73043" y="3518744"/>
            <a:ext cx="252000" cy="46437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xmlns="" id="{8022F041-33AB-4FDA-9B62-DDCB69482C06}"/>
              </a:ext>
            </a:extLst>
          </p:cNvPr>
          <p:cNvSpPr txBox="1"/>
          <p:nvPr/>
        </p:nvSpPr>
        <p:spPr>
          <a:xfrm rot="21065073">
            <a:off x="2638416" y="3823182"/>
            <a:ext cx="9515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000" b="1" dirty="0">
                <a:solidFill>
                  <a:srgbClr val="FF6600"/>
                </a:solidFill>
                <a:latin typeface="Swis721 Cn BT" panose="020B0506020202030204" pitchFamily="34" charset="0"/>
              </a:rPr>
              <a:t>env.  </a:t>
            </a:r>
            <a:r>
              <a:rPr lang="fr-CH" sz="1000" b="1" dirty="0" smtClean="0">
                <a:solidFill>
                  <a:srgbClr val="FF6600"/>
                </a:solidFill>
                <a:latin typeface="Swis721 Cn BT" panose="020B0506020202030204" pitchFamily="34" charset="0"/>
              </a:rPr>
              <a:t>50m</a:t>
            </a:r>
            <a:endParaRPr lang="fr-CH" sz="1000" b="1" dirty="0">
              <a:solidFill>
                <a:srgbClr val="FF6600"/>
              </a:solidFill>
              <a:latin typeface="Swis721 Cn BT" panose="020B0506020202030204" pitchFamily="34" charset="0"/>
            </a:endParaRP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xmlns="" id="{391E03EC-3E95-43D2-AA9D-B14EDDB0545B}"/>
              </a:ext>
            </a:extLst>
          </p:cNvPr>
          <p:cNvCxnSpPr>
            <a:cxnSpLocks/>
          </p:cNvCxnSpPr>
          <p:nvPr/>
        </p:nvCxnSpPr>
        <p:spPr>
          <a:xfrm flipH="1">
            <a:off x="2294110" y="3946292"/>
            <a:ext cx="1309232" cy="277885"/>
          </a:xfrm>
          <a:prstGeom prst="straightConnector1">
            <a:avLst/>
          </a:prstGeom>
          <a:ln w="19050">
            <a:solidFill>
              <a:srgbClr val="FF66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/>
          <a:srcRect t="16905"/>
          <a:stretch/>
        </p:blipFill>
        <p:spPr>
          <a:xfrm>
            <a:off x="2356268" y="5313040"/>
            <a:ext cx="2871712" cy="374133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2" r="-146" b="4332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19877633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851">
                  <a:extLst>
                    <a:ext uri="{9D8B030D-6E8A-4147-A177-3AD203B41FA5}">
                      <a16:colId xmlns:a16="http://schemas.microsoft.com/office/drawing/2014/main" xmlns="" val="2119540565"/>
                    </a:ext>
                  </a:extLst>
                </a:gridCol>
              </a:tblGrid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</a:t>
                      </a:r>
                      <a:r>
                        <a:rPr lang="fr-CH" sz="13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horizon d’implantation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de Genève-Lac, 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90m</a:t>
                      </a:r>
                      <a:endParaRPr lang="fr-CH" sz="11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823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Lausanne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450m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89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hors gabarit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4.8m 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0736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0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0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7495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PIV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existant à renouveler.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couvre deux points de décision.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</a:t>
            </a:r>
            <a:r>
              <a:rPr lang="fr-C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de Lausanne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3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xx</a:t>
              </a:r>
              <a:endParaRPr lang="fr-CH" sz="13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81709" y="1999891"/>
            <a:ext cx="1779637" cy="437348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565EFCC-5E01-4B7A-ADB6-FA20627B7E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85184" y="4088904"/>
            <a:ext cx="252000" cy="46437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t="12132" r="-1" b="62130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3"/>
          <a:stretch/>
        </p:blipFill>
        <p:spPr>
          <a:xfrm>
            <a:off x="1484783" y="5230841"/>
            <a:ext cx="4392000" cy="397063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738179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304799103"/>
              </p:ext>
            </p:extLst>
          </p:nvPr>
        </p:nvGraphicFramePr>
        <p:xfrm>
          <a:off x="980727" y="1568624"/>
          <a:ext cx="5611292" cy="8208002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28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28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815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15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57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Carouge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15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</a:t>
                      </a:r>
                      <a:r>
                        <a:rPr lang="fr-CH" sz="1300" b="1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HxL</a:t>
                      </a: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gabarit réduit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1.40m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x 1.70m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4385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4534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dirty="0" smtClean="0">
                          <a:latin typeface="Swis721 Cn BT" panose="020B0506020202030204" pitchFamily="34" charset="0"/>
                        </a:rPr>
                        <a:t>Coordination avec le service de la maintenance des routes cantonales (SMRC) pour les espaces verts.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du Pont-Butin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302</a:t>
              </a:r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t="5095" b="11358"/>
          <a:stretch/>
        </p:blipFill>
        <p:spPr>
          <a:xfrm rot="16200000">
            <a:off x="2784152" y="1193706"/>
            <a:ext cx="2009775" cy="590466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4120C617-FC82-4358-971D-D96D8039D8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48384" y="4359726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2" r="-146" b="1483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519" y="5246812"/>
            <a:ext cx="2851263" cy="3852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0709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00103375"/>
              </p:ext>
            </p:extLst>
          </p:nvPr>
        </p:nvGraphicFramePr>
        <p:xfrm>
          <a:off x="980727" y="1568625"/>
          <a:ext cx="5688633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1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508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50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Lausanne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320m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725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  <a:r>
                        <a:rPr lang="fr-CH" sz="9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9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(lisible </a:t>
                      </a:r>
                      <a:r>
                        <a:rPr lang="fr-CH" sz="9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sous le PS)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09804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4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829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</a:txBody>
                  <a:tcPr marT="49530" marB="49530" anchor="b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Viaduc de l’Ecu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303</a:t>
              </a:r>
            </a:p>
          </p:txBody>
        </p:sp>
      </p:grp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l="11522" t="4418"/>
          <a:stretch/>
        </p:blipFill>
        <p:spPr>
          <a:xfrm rot="16200000">
            <a:off x="2620563" y="1579573"/>
            <a:ext cx="2376263" cy="581075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6B42342D-3B79-411D-AECF-DAC0FA8A6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2695" y="4166100"/>
            <a:ext cx="252000" cy="46437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7432" y="3414627"/>
            <a:ext cx="4936022" cy="3076746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9" r="-146" b="41963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96"/>
          <a:stretch/>
        </p:blipFill>
        <p:spPr>
          <a:xfrm>
            <a:off x="2480085" y="5813077"/>
            <a:ext cx="2485390" cy="3348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763141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0312602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77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237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7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23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Meyrin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250m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7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1443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5756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Meyrin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2004" r="14560" b="32967"/>
          <a:stretch/>
        </p:blipFill>
        <p:spPr>
          <a:xfrm>
            <a:off x="864009" y="3083704"/>
            <a:ext cx="5904000" cy="2214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304</a:t>
              </a:r>
            </a:p>
          </p:txBody>
        </p:sp>
      </p:grp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00761" y="3920417"/>
            <a:ext cx="252000" cy="46437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2" r="-146" b="4332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1"/>
          <a:stretch/>
        </p:blipFill>
        <p:spPr>
          <a:xfrm>
            <a:off x="1844824" y="5408831"/>
            <a:ext cx="3636000" cy="381067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656462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11205197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28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28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254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25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Bernex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60m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2318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088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 Il se situe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devant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l’entrée du bâtiment </a:t>
                      </a:r>
                      <a:r>
                        <a:rPr lang="fr-CH" sz="1100" b="0" baseline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Helsana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(devant le regard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Service de la maintenance des routes cantonales (SMRC)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 pour les espaces verts.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Chancy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306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DF48A97C-7DF0-41FC-912A-72D643AEE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34372" y="3944888"/>
            <a:ext cx="252000" cy="46437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B5474E02-A96F-438E-951D-E2B991BF13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48" b="13790"/>
          <a:stretch/>
        </p:blipFill>
        <p:spPr>
          <a:xfrm>
            <a:off x="962744" y="3192483"/>
            <a:ext cx="5629275" cy="165618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DBD45433-3DD9-435E-87B5-FA9FD4571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85561" y="3368824"/>
            <a:ext cx="252000" cy="464374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75" r="-146" b="16187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 rot="20878926">
            <a:off x="3463031" y="6260404"/>
            <a:ext cx="628698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fr-CH" sz="1600" dirty="0" smtClean="0">
                <a:solidFill>
                  <a:srgbClr val="FF0000"/>
                </a:solidFill>
                <a:latin typeface="Swis721 Cn BT" panose="020B0506020202030204" pitchFamily="34" charset="0"/>
              </a:rPr>
              <a:t>photo</a:t>
            </a:r>
            <a:endParaRPr lang="fr-CH" sz="1600" dirty="0">
              <a:solidFill>
                <a:srgbClr val="FF0000"/>
              </a:solidFill>
              <a:latin typeface="Swis721 Cn BT" panose="020B050602020203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380" y="5130548"/>
            <a:ext cx="5112000" cy="375385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72193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06119497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154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62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54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72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err="1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Vandœuvres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1 380m</a:t>
                      </a:r>
                    </a:p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2 830m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154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réduit 1.40m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x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1.70m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56986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5029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couvre deux points de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un projet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connexe sur le secteur (pas d’impact connu).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Avenue L. Aubert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308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l="15002" t="8288" r="16657" b="26241"/>
          <a:stretch/>
        </p:blipFill>
        <p:spPr>
          <a:xfrm>
            <a:off x="2310209" y="3305524"/>
            <a:ext cx="2952328" cy="284431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064" y="4333035"/>
            <a:ext cx="252000" cy="464374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5" r="-146" b="20257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89" b="2809"/>
          <a:stretch/>
        </p:blipFill>
        <p:spPr>
          <a:xfrm>
            <a:off x="1012430" y="6356318"/>
            <a:ext cx="3002977" cy="270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9" t="12387" r="18492" b="5045"/>
          <a:stretch/>
        </p:blipFill>
        <p:spPr>
          <a:xfrm>
            <a:off x="4125565" y="6360582"/>
            <a:ext cx="2471186" cy="270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826767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4547534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147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551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47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55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Lausanne 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270m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réduit 1.40m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x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1.70m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3813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90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</a:txBody>
                  <a:tcPr marT="49530" marB="49530" anchor="b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Avenue G. Motta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309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522" y="3224808"/>
            <a:ext cx="5328000" cy="205503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3064" y="3704037"/>
            <a:ext cx="252000" cy="464374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2149483" y="3279654"/>
            <a:ext cx="12795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b="1" dirty="0">
                <a:latin typeface="Swis721 Cn BT" panose="020B0506020202030204" pitchFamily="34" charset="0"/>
              </a:rPr>
              <a:t>Place des Nations</a:t>
            </a:r>
          </a:p>
        </p:txBody>
      </p:sp>
      <p:cxnSp>
        <p:nvCxnSpPr>
          <p:cNvPr id="14" name="Connecteur droit avec flèche 13"/>
          <p:cNvCxnSpPr/>
          <p:nvPr/>
        </p:nvCxnSpPr>
        <p:spPr>
          <a:xfrm rot="16200000" flipV="1">
            <a:off x="2505592" y="3458848"/>
            <a:ext cx="0" cy="2520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2" r="-146" b="4332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9"/>
          <a:stretch/>
        </p:blipFill>
        <p:spPr>
          <a:xfrm>
            <a:off x="2149483" y="5457056"/>
            <a:ext cx="3060000" cy="366596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302057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99577647"/>
              </p:ext>
            </p:extLst>
          </p:nvPr>
        </p:nvGraphicFramePr>
        <p:xfrm>
          <a:off x="980727" y="1568624"/>
          <a:ext cx="5637785" cy="8209828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188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3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05336">
                  <a:extLst>
                    <a:ext uri="{9D8B030D-6E8A-4147-A177-3AD203B41FA5}">
                      <a16:colId xmlns:a16="http://schemas.microsoft.com/office/drawing/2014/main" xmlns="" val="718587870"/>
                    </a:ext>
                  </a:extLst>
                </a:gridCol>
              </a:tblGrid>
              <a:tr h="29691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463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="1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fr-CH" sz="1100" b="1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91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46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120m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91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5242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189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 Il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se situe sur le côté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gauche de la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chaussée.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un projet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connexe sur le secteur (pas d’impact connu).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Jussy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310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98A8095E-F1BF-4E4B-B6C9-963BF2B9D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253" y="3196208"/>
            <a:ext cx="5715000" cy="18288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D9F3624-1694-48E3-A208-E2645ACCF1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0928" y="4402460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2" r="-146" b="2704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45"/>
          <a:stretch/>
        </p:blipFill>
        <p:spPr>
          <a:xfrm>
            <a:off x="1996326" y="5153862"/>
            <a:ext cx="3376890" cy="3924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932271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70287135"/>
              </p:ext>
            </p:extLst>
          </p:nvPr>
        </p:nvGraphicFramePr>
        <p:xfrm>
          <a:off x="980725" y="1568624"/>
          <a:ext cx="5688634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443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81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1 200m</a:t>
                      </a:r>
                    </a:p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2 390m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89625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72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couvre deux points de décision (deux carrefours de la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place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des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Nations).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Service de la maintenance des routes cantonales (SMRC)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 pour les espaces verts.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Avenue de la Paix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311</a:t>
              </a:r>
            </a:p>
          </p:txBody>
        </p:sp>
      </p:grp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620" t="2546" r="-1" b="13591"/>
          <a:stretch/>
        </p:blipFill>
        <p:spPr>
          <a:xfrm>
            <a:off x="908720" y="3296816"/>
            <a:ext cx="5724316" cy="158417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45224" y="3209527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42" r="-146" b="4332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1" t="10743"/>
          <a:stretch/>
        </p:blipFill>
        <p:spPr>
          <a:xfrm>
            <a:off x="1281344" y="5169024"/>
            <a:ext cx="4968000" cy="363608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455770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10003"/>
              </p:ext>
            </p:extLst>
          </p:nvPr>
        </p:nvGraphicFramePr>
        <p:xfrm>
          <a:off x="980725" y="1568624"/>
          <a:ext cx="5688634" cy="820963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443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70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36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683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393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83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39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Lancy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80m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83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5F0E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6404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0654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  <a:endParaRPr lang="fr-CH" sz="11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 anchor="b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Avenue du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Pailly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53479" y="1543646"/>
            <a:ext cx="2143125" cy="52197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38B4235-73F8-4BBE-839C-C36895ABEC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1088" y="3421093"/>
            <a:ext cx="252000" cy="46437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2" r="-146" b="2704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5" t="17452" r="14156"/>
          <a:stretch/>
        </p:blipFill>
        <p:spPr>
          <a:xfrm>
            <a:off x="4023157" y="5350216"/>
            <a:ext cx="2635397" cy="37512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5" t="18708" r="20560"/>
          <a:stretch/>
        </p:blipFill>
        <p:spPr>
          <a:xfrm>
            <a:off x="980728" y="5362248"/>
            <a:ext cx="2932742" cy="37656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65879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237379366"/>
              </p:ext>
            </p:extLst>
          </p:nvPr>
        </p:nvGraphicFramePr>
        <p:xfrm>
          <a:off x="980727" y="1568624"/>
          <a:ext cx="5611292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Vernier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210m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800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72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Service de la maintenance des routes cantonales (SMRC)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 pour les espaces verts</a:t>
                      </a:r>
                      <a:r>
                        <a:rPr lang="fr-CH" sz="1100" b="0" kern="12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du </a:t>
            </a:r>
            <a:r>
              <a:rPr lang="fr-C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Pont-Butin  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313</a:t>
              </a:r>
            </a:p>
          </p:txBody>
        </p:sp>
      </p:grp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t="12851" b="8856"/>
          <a:stretch/>
        </p:blipFill>
        <p:spPr>
          <a:xfrm>
            <a:off x="1915834" y="3092272"/>
            <a:ext cx="3673406" cy="266429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4685" y="4588447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8" r="-146" b="25684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7"/>
          <a:stretch/>
        </p:blipFill>
        <p:spPr>
          <a:xfrm>
            <a:off x="2305608" y="5857634"/>
            <a:ext cx="2592000" cy="320509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79451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03785362"/>
              </p:ext>
            </p:extLst>
          </p:nvPr>
        </p:nvGraphicFramePr>
        <p:xfrm>
          <a:off x="980727" y="1568624"/>
          <a:ext cx="5611292" cy="8194536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851">
                  <a:extLst>
                    <a:ext uri="{9D8B030D-6E8A-4147-A177-3AD203B41FA5}">
                      <a16:colId xmlns:a16="http://schemas.microsoft.com/office/drawing/2014/main" xmlns="" val="2119540565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</a:t>
                      </a:r>
                      <a:r>
                        <a:rPr lang="fr-CH" sz="13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horizon d’implantation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Genève-Lac, 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90m</a:t>
                      </a:r>
                      <a:endParaRPr lang="fr-CH" sz="11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21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 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    70m      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2850m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hors gabarit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4.80m</a:t>
                      </a:r>
                      <a:endParaRPr lang="fr-CH" sz="1100" b="0" dirty="0">
                        <a:solidFill>
                          <a:srgbClr val="FF0000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72557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6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72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PIV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existant à renouveler.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couvre deux points de décision.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Lausanne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CH" sz="13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fr-CH" sz="13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39718" y="1804117"/>
            <a:ext cx="2093310" cy="536674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565EFCC-5E01-4B7A-ADB6-FA20627B7E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7829" y="4361009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t="12132" r="-1" b="62130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373" y="5745560"/>
            <a:ext cx="3924000" cy="336619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0869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6425203"/>
              </p:ext>
            </p:extLst>
          </p:nvPr>
        </p:nvGraphicFramePr>
        <p:xfrm>
          <a:off x="980727" y="1568624"/>
          <a:ext cx="5611292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851">
                  <a:extLst>
                    <a:ext uri="{9D8B030D-6E8A-4147-A177-3AD203B41FA5}">
                      <a16:colId xmlns:a16="http://schemas.microsoft.com/office/drawing/2014/main" xmlns="" val="3597189504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Moyenne ceinture,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Perly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80m</a:t>
                      </a:r>
                    </a:p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2 195m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</a:t>
                      </a:r>
                      <a:r>
                        <a:rPr lang="fr-CH" sz="1300" b="1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HxL</a:t>
                      </a: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gabarit réduit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1.40m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x 1.70m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kern="12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3.5m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6826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3700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 couvre deux points de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Déplacer l’OSR 2.63 sur le mât du PIV pour ne pas le masquer.</a:t>
                      </a:r>
                      <a:endParaRPr lang="fr-CH" sz="1100" b="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St-Julien 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314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C5DF08C1-BAD9-4C64-AFF0-51E381FC47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99"/>
          <a:stretch/>
        </p:blipFill>
        <p:spPr>
          <a:xfrm>
            <a:off x="964579" y="3224808"/>
            <a:ext cx="5771116" cy="259228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EAB4392A-921A-41B2-809F-71407E64CA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73016" y="3445336"/>
            <a:ext cx="252000" cy="46437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572" r="-146" b="669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5" t="9669" r="2351"/>
          <a:stretch/>
        </p:blipFill>
        <p:spPr>
          <a:xfrm>
            <a:off x="908720" y="5928037"/>
            <a:ext cx="3297486" cy="30168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0"/>
          <a:stretch/>
        </p:blipFill>
        <p:spPr>
          <a:xfrm>
            <a:off x="4287695" y="5928037"/>
            <a:ext cx="2448000" cy="30165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051728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518586865"/>
              </p:ext>
            </p:extLst>
          </p:nvPr>
        </p:nvGraphicFramePr>
        <p:xfrm>
          <a:off x="980727" y="1568624"/>
          <a:ext cx="5723133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615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708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0684">
                  <a:extLst>
                    <a:ext uri="{9D8B030D-6E8A-4147-A177-3AD203B41FA5}">
                      <a16:colId xmlns:a16="http://schemas.microsoft.com/office/drawing/2014/main" xmlns="" val="1657005646"/>
                    </a:ext>
                  </a:extLst>
                </a:gridCol>
              </a:tblGrid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582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env. 85m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20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800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7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772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  <a:endParaRPr lang="fr-CH" sz="11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se situe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du côté gauche de la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chaussée.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du Pas de l’Echelle 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315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03" y="3402177"/>
            <a:ext cx="5760000" cy="103688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7FA17574-B358-4130-9BCB-1F5D2D4729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56384" y="3647489"/>
            <a:ext cx="252000" cy="46437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02" r="-146" b="10760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2678" r="15185"/>
          <a:stretch/>
        </p:blipFill>
        <p:spPr>
          <a:xfrm>
            <a:off x="1378459" y="4808984"/>
            <a:ext cx="4824000" cy="394212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874280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37650003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0001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241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Meyrin,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001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924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180m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001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30023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924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  <a:endParaRPr lang="fr-CH" sz="11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 anchor="b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Pré-Bois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317</a:t>
              </a:r>
            </a:p>
          </p:txBody>
        </p:sp>
      </p:grp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373" y="3219967"/>
            <a:ext cx="5400000" cy="166102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7232" y="3586105"/>
            <a:ext cx="252000" cy="46437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xmlns="" id="{B91448AE-10D6-4D5B-93E9-516FAFFABE7E}"/>
              </a:ext>
            </a:extLst>
          </p:cNvPr>
          <p:cNvSpPr txBox="1"/>
          <p:nvPr/>
        </p:nvSpPr>
        <p:spPr>
          <a:xfrm>
            <a:off x="3429000" y="5040977"/>
            <a:ext cx="181009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fr-CH" sz="1000" dirty="0">
                <a:solidFill>
                  <a:srgbClr val="009898"/>
                </a:solidFill>
                <a:latin typeface="Swis721 Cn BT" panose="020B0506020202030204" pitchFamily="34" charset="0"/>
              </a:rPr>
              <a:t>Panneau directionnel supprimé</a:t>
            </a:r>
          </a:p>
        </p:txBody>
      </p:sp>
      <p:cxnSp>
        <p:nvCxnSpPr>
          <p:cNvPr id="13" name="Connecteur droit avec flèche 12"/>
          <p:cNvCxnSpPr>
            <a:stCxn id="12" idx="3"/>
            <a:endCxn id="14" idx="4"/>
          </p:cNvCxnSpPr>
          <p:nvPr/>
        </p:nvCxnSpPr>
        <p:spPr>
          <a:xfrm flipV="1">
            <a:off x="5239091" y="4125930"/>
            <a:ext cx="329822" cy="1038158"/>
          </a:xfrm>
          <a:prstGeom prst="straightConnector1">
            <a:avLst/>
          </a:prstGeom>
          <a:ln>
            <a:solidFill>
              <a:srgbClr val="009898"/>
            </a:solidFill>
            <a:headEnd type="oval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5460913" y="3909930"/>
            <a:ext cx="216000" cy="216000"/>
          </a:xfrm>
          <a:prstGeom prst="ellipse">
            <a:avLst/>
          </a:prstGeom>
          <a:noFill/>
          <a:ln>
            <a:solidFill>
              <a:srgbClr val="009898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9" r="-146" b="41963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6" t="22568"/>
          <a:stretch/>
        </p:blipFill>
        <p:spPr>
          <a:xfrm>
            <a:off x="2132856" y="5324072"/>
            <a:ext cx="3319407" cy="3744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866460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06919020"/>
              </p:ext>
            </p:extLst>
          </p:nvPr>
        </p:nvGraphicFramePr>
        <p:xfrm>
          <a:off x="980727" y="1568624"/>
          <a:ext cx="5611292" cy="8210332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684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39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Réseau structurant et pénétrant,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684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39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70m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684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5293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8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1743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couvre un point de 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chantier de la route de Meyrin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(pas d’impact connu).</a:t>
                      </a:r>
                      <a:endParaRPr lang="fr-CH" sz="11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Meyrin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/>
          <a:srcRect t="14895" b="12758"/>
          <a:stretch/>
        </p:blipFill>
        <p:spPr>
          <a:xfrm>
            <a:off x="847737" y="3096110"/>
            <a:ext cx="5877272" cy="244827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318</a:t>
              </a:r>
            </a:p>
          </p:txBody>
        </p:sp>
      </p:grpSp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80928" y="3819711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99" r="-146" b="41963"/>
          <a:stretch/>
        </p:blipFill>
        <p:spPr>
          <a:xfrm>
            <a:off x="980728" y="114606"/>
            <a:ext cx="5619462" cy="136610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2" t="7635"/>
          <a:stretch/>
        </p:blipFill>
        <p:spPr>
          <a:xfrm>
            <a:off x="2348880" y="5717714"/>
            <a:ext cx="2556000" cy="339994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2460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445461337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851">
                  <a:extLst>
                    <a:ext uri="{9D8B030D-6E8A-4147-A177-3AD203B41FA5}">
                      <a16:colId xmlns:a16="http://schemas.microsoft.com/office/drawing/2014/main" xmlns="" val="2119540565"/>
                    </a:ext>
                  </a:extLst>
                </a:gridCol>
              </a:tblGrid>
              <a:tr h="30102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</a:t>
                      </a:r>
                      <a:r>
                        <a:rPr lang="fr-CH" sz="13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horizon d’implantation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153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Perly,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410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0977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1 120m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2 330m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3 730m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1027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4EFE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rgbClr val="F4EF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510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5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083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couvre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trois points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St-Julien</a:t>
            </a:r>
            <a:endParaRPr lang="fr-CH" sz="2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3F55C2B4-6389-42E6-9965-E77116A124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85" r="2766"/>
          <a:stretch/>
        </p:blipFill>
        <p:spPr>
          <a:xfrm>
            <a:off x="945892" y="3541872"/>
            <a:ext cx="5688632" cy="184317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201</a:t>
              </a:r>
            </a:p>
          </p:txBody>
        </p: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8565EFCC-5E01-4B7A-ADB6-FA20627B7E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70516" y="4398597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/>
          <a:srcRect l="17325"/>
          <a:stretch/>
        </p:blipFill>
        <p:spPr>
          <a:xfrm>
            <a:off x="7389440" y="2344888"/>
            <a:ext cx="5669869" cy="4237144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" t="73648" r="-805" b="614"/>
          <a:stretch/>
        </p:blipFill>
        <p:spPr>
          <a:xfrm>
            <a:off x="995660" y="123327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36" t="20579" r="24464" b="9371"/>
          <a:stretch/>
        </p:blipFill>
        <p:spPr>
          <a:xfrm>
            <a:off x="945892" y="5817414"/>
            <a:ext cx="3304801" cy="306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968" y="5817414"/>
            <a:ext cx="2298303" cy="306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B91448AE-10D6-4D5B-93E9-516FAFFABE7E}"/>
              </a:ext>
            </a:extLst>
          </p:cNvPr>
          <p:cNvSpPr txBox="1"/>
          <p:nvPr/>
        </p:nvSpPr>
        <p:spPr>
          <a:xfrm>
            <a:off x="10269760" y="2973982"/>
            <a:ext cx="12241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CH" sz="1000" dirty="0">
                <a:solidFill>
                  <a:srgbClr val="009898"/>
                </a:solidFill>
                <a:latin typeface="Swis721 Cn BT" panose="020B0506020202030204" pitchFamily="34" charset="0"/>
              </a:rPr>
              <a:t>Panneau directionnel supprimé</a:t>
            </a:r>
          </a:p>
        </p:txBody>
      </p:sp>
    </p:spTree>
    <p:extLst>
      <p:ext uri="{BB962C8B-B14F-4D97-AF65-F5344CB8AC3E}">
        <p14:creationId xmlns:p14="http://schemas.microsoft.com/office/powerpoint/2010/main" val="283555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37669419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140184396"/>
                    </a:ext>
                  </a:extLst>
                </a:gridCol>
              </a:tblGrid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</a:t>
                      </a:r>
                      <a:r>
                        <a:rPr lang="fr-CH" sz="13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PIV et horizon d’implantation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255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Bernex,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2021-2022</a:t>
                      </a:r>
                      <a:endParaRPr lang="fr-CH" sz="1100" b="0" baseline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025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114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23182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0888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un point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Son emplacement définitif</a:t>
                      </a:r>
                      <a:r>
                        <a:rPr lang="fr-CH" sz="1100" b="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dépendra du projet d’aménagement lié au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projet du TCOB.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Chancy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204</a:t>
              </a: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745" y="3232498"/>
            <a:ext cx="5733256" cy="2485216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32835A6C-9E9D-4F5E-81F9-A6C3AD0D26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54869" y="4088904"/>
            <a:ext cx="252000" cy="46437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/>
          <a:srcRect t="3850"/>
          <a:stretch/>
        </p:blipFill>
        <p:spPr>
          <a:xfrm>
            <a:off x="918201" y="5817096"/>
            <a:ext cx="5734800" cy="296504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2" name="ZoneTexte 11"/>
          <p:cNvSpPr txBox="1"/>
          <p:nvPr/>
        </p:nvSpPr>
        <p:spPr>
          <a:xfrm rot="20878926">
            <a:off x="976498" y="6210091"/>
            <a:ext cx="360226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r-CH" sz="1600" dirty="0" smtClean="0">
                <a:latin typeface="Swis721 Cn BT" panose="020B0506020202030204" pitchFamily="34" charset="0"/>
              </a:rPr>
              <a:t>TCOB:  22 mois de travaux dès février 2019</a:t>
            </a:r>
            <a:endParaRPr lang="fr-CH" sz="1600" dirty="0" smtClean="0">
              <a:latin typeface="Swis721 Cn BT" panose="020B050602020203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32" r="-146" b="14530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 rot="20045107">
            <a:off x="1743112" y="3961740"/>
            <a:ext cx="16718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b="1" dirty="0" smtClean="0">
                <a:solidFill>
                  <a:srgbClr val="F2752A"/>
                </a:solidFill>
                <a:latin typeface="Swis721 Cn BT" panose="020B0506020202030204" pitchFamily="34" charset="0"/>
              </a:rPr>
              <a:t>Position souhaitée</a:t>
            </a:r>
            <a:endParaRPr lang="fr-CH" sz="1600" b="1" dirty="0">
              <a:solidFill>
                <a:srgbClr val="F2752A"/>
              </a:solidFill>
              <a:latin typeface="Swis721 Cn BT" panose="020B05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84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58953963"/>
              </p:ext>
            </p:extLst>
          </p:nvPr>
        </p:nvGraphicFramePr>
        <p:xfrm>
          <a:off x="980727" y="1568624"/>
          <a:ext cx="5611292" cy="8207999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881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06835">
                  <a:extLst>
                    <a:ext uri="{9D8B030D-6E8A-4147-A177-3AD203B41FA5}">
                      <a16:colId xmlns:a16="http://schemas.microsoft.com/office/drawing/2014/main" xmlns="" val="2140184396"/>
                    </a:ext>
                  </a:extLst>
                </a:gridCol>
              </a:tblGrid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7178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Bernex,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50km/h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75m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717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 err="1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Chancy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35m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230m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7713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4690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3595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PIV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un point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Il se situe à 40m 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du passage piéton (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au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lieu de 50m).</a:t>
                      </a:r>
                      <a:endParaRPr lang="fr-CH" sz="1100" b="0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</a:t>
            </a:r>
            <a:r>
              <a:rPr lang="fr-CH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Chancy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205</a:t>
              </a:r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/>
          <a:srcRect t="20873" b="8478"/>
          <a:stretch/>
        </p:blipFill>
        <p:spPr>
          <a:xfrm>
            <a:off x="974035" y="3152800"/>
            <a:ext cx="5657815" cy="18002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32835A6C-9E9D-4F5E-81F9-A6C3AD0D26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0892" y="3440832"/>
            <a:ext cx="252000" cy="46437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32" r="-146" b="14530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9" t="30456" r="21251" b="-1"/>
          <a:stretch/>
        </p:blipFill>
        <p:spPr>
          <a:xfrm>
            <a:off x="2276872" y="5265984"/>
            <a:ext cx="3312368" cy="357829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513856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068583874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1594394676"/>
                    </a:ext>
                  </a:extLst>
                </a:gridCol>
              </a:tblGrid>
              <a:tr h="2994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737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Vernier,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7658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60m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2 210m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94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6596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0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37291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</a:t>
                      </a:r>
                      <a:r>
                        <a:rPr lang="fr-CH" sz="1100" b="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PIV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deux points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Coordination avec le </a:t>
                      </a:r>
                      <a:r>
                        <a:rPr lang="fr-CH" sz="1100" b="0" kern="12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service de la maintenance des routes cantonales (SMRC)</a:t>
                      </a:r>
                      <a:r>
                        <a:rPr lang="fr-CH" sz="1100" b="0" kern="1200" baseline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ea typeface="+mn-ea"/>
                          <a:cs typeface="+mn-cs"/>
                        </a:rPr>
                        <a:t> pour les espaces verts.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Vernier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206</a:t>
              </a: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532" t="22332" b="14487"/>
          <a:stretch/>
        </p:blipFill>
        <p:spPr>
          <a:xfrm>
            <a:off x="7029314" y="6537176"/>
            <a:ext cx="5580000" cy="2266972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xmlns="" id="{EF355F43-1456-4AB1-8C57-113422228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81728" y="7670662"/>
            <a:ext cx="252000" cy="46437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4"/>
          <a:srcRect l="31119"/>
          <a:stretch/>
        </p:blipFill>
        <p:spPr>
          <a:xfrm>
            <a:off x="7052234" y="2529744"/>
            <a:ext cx="4723846" cy="380111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8" r="-146" b="41664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1" t="22416" r="13289"/>
          <a:stretch/>
        </p:blipFill>
        <p:spPr>
          <a:xfrm>
            <a:off x="1637336" y="5785216"/>
            <a:ext cx="4339240" cy="3204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7"/>
          <a:srcRect t="16128" b="23901"/>
          <a:stretch/>
        </p:blipFill>
        <p:spPr>
          <a:xfrm>
            <a:off x="1020190" y="3296816"/>
            <a:ext cx="5580000" cy="237626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EF355F43-1456-4AB1-8C57-113422228B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05064" y="4544187"/>
            <a:ext cx="252000" cy="46437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B91448AE-10D6-4D5B-93E9-516FAFFABE7E}"/>
              </a:ext>
            </a:extLst>
          </p:cNvPr>
          <p:cNvSpPr txBox="1"/>
          <p:nvPr/>
        </p:nvSpPr>
        <p:spPr>
          <a:xfrm>
            <a:off x="10671023" y="6776595"/>
            <a:ext cx="12241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CH" sz="1000" dirty="0">
                <a:solidFill>
                  <a:srgbClr val="009898"/>
                </a:solidFill>
                <a:latin typeface="Swis721 Cn BT" panose="020B0506020202030204" pitchFamily="34" charset="0"/>
              </a:rPr>
              <a:t>Panneau directionnel supprimé</a:t>
            </a:r>
          </a:p>
        </p:txBody>
      </p:sp>
      <p:cxnSp>
        <p:nvCxnSpPr>
          <p:cNvPr id="20" name="Connecteur droit avec flèche 19"/>
          <p:cNvCxnSpPr>
            <a:stCxn id="16" idx="1"/>
          </p:cNvCxnSpPr>
          <p:nvPr/>
        </p:nvCxnSpPr>
        <p:spPr>
          <a:xfrm flipH="1">
            <a:off x="10062592" y="6976650"/>
            <a:ext cx="608431" cy="1188665"/>
          </a:xfrm>
          <a:prstGeom prst="straightConnector1">
            <a:avLst/>
          </a:prstGeom>
          <a:ln>
            <a:solidFill>
              <a:srgbClr val="009898"/>
            </a:solidFill>
            <a:headEnd type="oval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109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187104935"/>
              </p:ext>
            </p:extLst>
          </p:nvPr>
        </p:nvGraphicFramePr>
        <p:xfrm>
          <a:off x="980727" y="1568624"/>
          <a:ext cx="5611292" cy="820800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6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8843">
                  <a:extLst>
                    <a:ext uri="{9D8B030D-6E8A-4147-A177-3AD203B41FA5}">
                      <a16:colId xmlns:a16="http://schemas.microsoft.com/office/drawing/2014/main" xmlns="" val="4180594696"/>
                    </a:ext>
                  </a:extLst>
                </a:gridCol>
              </a:tblGrid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Vernier,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346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Vernier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1 100m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2 230m</a:t>
                      </a: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342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</a:t>
                      </a:r>
                      <a:r>
                        <a:rPr lang="fr-CH" sz="11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107374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4586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</a:t>
                      </a: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deux points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Vernier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207</a:t>
              </a:r>
            </a:p>
          </p:txBody>
        </p:sp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448" y="3541374"/>
            <a:ext cx="5580000" cy="2478527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D91FFE54-8FE1-4DC6-AF5B-D7A708467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99005" y="4193034"/>
            <a:ext cx="252000" cy="46437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xmlns="" id="{B91448AE-10D6-4D5B-93E9-516FAFFABE7E}"/>
              </a:ext>
            </a:extLst>
          </p:cNvPr>
          <p:cNvSpPr txBox="1"/>
          <p:nvPr/>
        </p:nvSpPr>
        <p:spPr>
          <a:xfrm>
            <a:off x="10014095" y="3122376"/>
            <a:ext cx="1224136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CH" sz="1000" dirty="0">
                <a:solidFill>
                  <a:srgbClr val="009898"/>
                </a:solidFill>
                <a:latin typeface="Swis721 Cn BT" panose="020B0506020202030204" pitchFamily="34" charset="0"/>
              </a:rPr>
              <a:t>Panneau directionnel supprimé</a:t>
            </a:r>
          </a:p>
        </p:txBody>
      </p:sp>
      <p:cxnSp>
        <p:nvCxnSpPr>
          <p:cNvPr id="16" name="Connecteur droit avec flèche 15"/>
          <p:cNvCxnSpPr>
            <a:stCxn id="14" idx="1"/>
            <a:endCxn id="22" idx="0"/>
          </p:cNvCxnSpPr>
          <p:nvPr/>
        </p:nvCxnSpPr>
        <p:spPr>
          <a:xfrm flipH="1">
            <a:off x="9405664" y="3322431"/>
            <a:ext cx="608431" cy="1188665"/>
          </a:xfrm>
          <a:prstGeom prst="straightConnector1">
            <a:avLst/>
          </a:prstGeom>
          <a:ln>
            <a:solidFill>
              <a:srgbClr val="009898"/>
            </a:solidFill>
            <a:headEnd type="oval" w="med" len="med"/>
            <a:tailEnd type="non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lipse 21"/>
          <p:cNvSpPr/>
          <p:nvPr/>
        </p:nvSpPr>
        <p:spPr>
          <a:xfrm>
            <a:off x="9297664" y="4511096"/>
            <a:ext cx="216000" cy="216000"/>
          </a:xfrm>
          <a:prstGeom prst="ellipse">
            <a:avLst/>
          </a:prstGeom>
          <a:noFill/>
          <a:ln>
            <a:solidFill>
              <a:srgbClr val="009898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8" r="-146" b="41664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26" y="5555918"/>
            <a:ext cx="4546927" cy="342000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6"/>
          <a:srcRect l="9283" r="2794"/>
          <a:stretch/>
        </p:blipFill>
        <p:spPr>
          <a:xfrm>
            <a:off x="980727" y="3368824"/>
            <a:ext cx="5652000" cy="20968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D91FFE54-8FE1-4DC6-AF5B-D7A708467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7192" y="3590291"/>
            <a:ext cx="252000" cy="4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54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Espace réservé du contenu 1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23547456"/>
              </p:ext>
            </p:extLst>
          </p:nvPr>
        </p:nvGraphicFramePr>
        <p:xfrm>
          <a:off x="980727" y="1563940"/>
          <a:ext cx="5611293" cy="8206740"/>
        </p:xfrm>
        <a:graphic>
          <a:graphicData uri="http://schemas.openxmlformats.org/drawingml/2006/table">
            <a:tbl>
              <a:tblPr firstRow="1" bandRow="1">
                <a:noFill/>
                <a:tableStyleId>{68D230F3-CF80-4859-8CE7-A43EE81993B5}</a:tableStyleId>
              </a:tblPr>
              <a:tblGrid>
                <a:gridCol w="28056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47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0851">
                  <a:extLst>
                    <a:ext uri="{9D8B030D-6E8A-4147-A177-3AD203B41FA5}">
                      <a16:colId xmlns:a16="http://schemas.microsoft.com/office/drawing/2014/main" xmlns="" val="4180594696"/>
                    </a:ext>
                  </a:extLst>
                </a:gridCol>
              </a:tblGrid>
              <a:tr h="2958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aseline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Catégorie et horizon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Vitesse et distance de </a:t>
                      </a:r>
                      <a:r>
                        <a:rPr lang="fr-CH" sz="13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lisibilité</a:t>
                      </a:r>
                      <a:endParaRPr lang="fr-CH" sz="130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506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baseline="0" dirty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Jonction autoroutière de Vernier, </a:t>
                      </a:r>
                      <a:r>
                        <a:rPr lang="fr-CH" sz="1100" baseline="0" dirty="0" smtClean="0"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CH" sz="1100" baseline="0" dirty="0">
                        <a:latin typeface="Swis721 Cn BT" panose="020B0506020202030204" pitchFamily="34" charset="0"/>
                        <a:cs typeface="Arial" panose="020B060402020202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spcBef>
                          <a:spcPts val="60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60km/h </a:t>
                      </a:r>
                      <a:r>
                        <a:rPr lang="fr-CH" sz="110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lisible </a:t>
                      </a:r>
                      <a:r>
                        <a:rPr lang="fr-CH" sz="110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  <a:cs typeface="Arial" panose="020B0604020202020204" pitchFamily="34" charset="0"/>
                        </a:rPr>
                        <a:t>à 90m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Direction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du point de décision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2396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Genève</a:t>
                      </a: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min 50m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Distance effective 1 530m Distance effective 2 730m</a:t>
                      </a:r>
                    </a:p>
                  </a:txBody>
                  <a:tcPr marL="18000"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5850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Gabarit HxL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2.00m x 2.50m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Hauteur sous panneau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3.5m</a:t>
                      </a: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56921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fr-CH" sz="1300" b="1" dirty="0" smtClean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  <a:p>
                      <a:pPr algn="l"/>
                      <a:endParaRPr lang="fr-CH" sz="9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29629">
                <a:tc gridSpan="3"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fr-CH" sz="1300" b="1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Remarques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Le PIV </a:t>
                      </a:r>
                      <a:r>
                        <a:rPr lang="fr-CH" sz="1100" b="0" dirty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couvre deux points de </a:t>
                      </a: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décision.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fr-CH" sz="1100" b="0" dirty="0" smtClean="0">
                          <a:solidFill>
                            <a:schemeClr val="tx1"/>
                          </a:solidFill>
                          <a:latin typeface="Swis721 Cn BT" panose="020B0506020202030204" pitchFamily="34" charset="0"/>
                        </a:rPr>
                        <a:t>L’horizon de réalisation dépend de la coordination chantier dépôt En chardon.</a:t>
                      </a:r>
                      <a:endParaRPr lang="fr-CH" sz="1100" b="0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fr-CH" sz="1300" b="1" dirty="0">
                        <a:solidFill>
                          <a:schemeClr val="tx1"/>
                        </a:solidFill>
                        <a:latin typeface="Swis721 Cn BT" panose="020B0506020202030204" pitchFamily="34" charset="0"/>
                      </a:endParaRPr>
                    </a:p>
                  </a:txBody>
                  <a:tcPr marT="49530" marB="4953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9999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" name="Titre 9"/>
          <p:cNvSpPr>
            <a:spLocks noGrp="1"/>
          </p:cNvSpPr>
          <p:nvPr>
            <p:ph type="title"/>
          </p:nvPr>
        </p:nvSpPr>
        <p:spPr>
          <a:xfrm rot="16200000">
            <a:off x="-4635892" y="4664973"/>
            <a:ext cx="10081122" cy="576055"/>
          </a:xfrm>
          <a:solidFill>
            <a:srgbClr val="00989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fr-CH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Route de </a:t>
            </a:r>
            <a:r>
              <a:rPr lang="fr-CH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Swis721 Cn BT" panose="020B0506020202030204" pitchFamily="34" charset="0"/>
              </a:rPr>
              <a:t>Meyrin</a:t>
            </a:r>
            <a:endParaRPr lang="fr-CH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Swis721 Cn BT" panose="020B0506020202030204" pitchFamily="34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179115" y="77094"/>
            <a:ext cx="481740" cy="432048"/>
            <a:chOff x="179115" y="77094"/>
            <a:chExt cx="481740" cy="432048"/>
          </a:xfrm>
        </p:grpSpPr>
        <p:sp>
          <p:nvSpPr>
            <p:cNvPr id="6" name="Ellipse 5"/>
            <p:cNvSpPr/>
            <p:nvPr/>
          </p:nvSpPr>
          <p:spPr>
            <a:xfrm>
              <a:off x="188640" y="77094"/>
              <a:ext cx="432048" cy="43204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H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79115" y="139229"/>
              <a:ext cx="481740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CH" sz="1300" b="1" dirty="0">
                  <a:latin typeface="Arial" panose="020B0604020202020204" pitchFamily="34" charset="0"/>
                  <a:cs typeface="Arial" panose="020B0604020202020204" pitchFamily="34" charset="0"/>
                </a:rPr>
                <a:t>208</a:t>
              </a:r>
            </a:p>
          </p:txBody>
        </p:sp>
      </p:grp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1047" t="12403" b="10699"/>
          <a:stretch/>
        </p:blipFill>
        <p:spPr>
          <a:xfrm>
            <a:off x="980727" y="3296816"/>
            <a:ext cx="5673179" cy="223224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xmlns="" id="{4FD1C334-5216-405D-BBC5-C9C81B1733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86972" y="3616599"/>
            <a:ext cx="252000" cy="4643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98" r="-146" b="41664"/>
          <a:stretch/>
        </p:blipFill>
        <p:spPr>
          <a:xfrm>
            <a:off x="980728" y="130508"/>
            <a:ext cx="5619462" cy="1366108"/>
          </a:xfrm>
          <a:prstGeom prst="rect">
            <a:avLst/>
          </a:prstGeom>
        </p:spPr>
      </p:pic>
      <p:cxnSp>
        <p:nvCxnSpPr>
          <p:cNvPr id="3" name="Connecteur droit avec flèche 2"/>
          <p:cNvCxnSpPr>
            <a:stCxn id="12" idx="2"/>
          </p:cNvCxnSpPr>
          <p:nvPr/>
        </p:nvCxnSpPr>
        <p:spPr>
          <a:xfrm>
            <a:off x="2412972" y="4080973"/>
            <a:ext cx="414030" cy="1519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/>
          <p:cNvSpPr txBox="1"/>
          <p:nvPr/>
        </p:nvSpPr>
        <p:spPr>
          <a:xfrm rot="1060436">
            <a:off x="2356874" y="4521784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>
                <a:latin typeface="Swis721 Cn BT" panose="020B0506020202030204" pitchFamily="34" charset="0"/>
              </a:rPr>
              <a:t>40m</a:t>
            </a:r>
            <a:endParaRPr lang="fr-CH" sz="1200" dirty="0">
              <a:latin typeface="Swis721 Cn BT" panose="020B0506020202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7"/>
          <a:stretch/>
        </p:blipFill>
        <p:spPr>
          <a:xfrm>
            <a:off x="2284250" y="5681527"/>
            <a:ext cx="2952000" cy="337592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2347872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C73150E40051A4BAF1CF4FC7065B3C2" ma:contentTypeVersion="10" ma:contentTypeDescription="Crée un document." ma:contentTypeScope="" ma:versionID="07b4c22d3a6b780d3e42df9b7c6a732b">
  <xsd:schema xmlns:xsd="http://www.w3.org/2001/XMLSchema" xmlns:xs="http://www.w3.org/2001/XMLSchema" xmlns:p="http://schemas.microsoft.com/office/2006/metadata/properties" xmlns:ns2="fda2be1b-a4d9-4570-836e-834f04c3a15c" xmlns:ns3="5274a9a0-05c2-4f3f-b8c3-1c90ff16f897" targetNamespace="http://schemas.microsoft.com/office/2006/metadata/properties" ma:root="true" ma:fieldsID="b8ee7cb4cfa4455dee68b08a15bd7f22" ns2:_="" ns3:_="">
    <xsd:import namespace="fda2be1b-a4d9-4570-836e-834f04c3a15c"/>
    <xsd:import namespace="5274a9a0-05c2-4f3f-b8c3-1c90ff16f89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2be1b-a4d9-4570-836e-834f04c3a1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74a9a0-05c2-4f3f-b8c3-1c90ff16f8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903C6B-CB57-4276-BB49-FE5246649453}"/>
</file>

<file path=customXml/itemProps2.xml><?xml version="1.0" encoding="utf-8"?>
<ds:datastoreItem xmlns:ds="http://schemas.openxmlformats.org/officeDocument/2006/customXml" ds:itemID="{3CC28B82-4E9D-42D0-A403-BE6B35C509AF}"/>
</file>

<file path=customXml/itemProps3.xml><?xml version="1.0" encoding="utf-8"?>
<ds:datastoreItem xmlns:ds="http://schemas.openxmlformats.org/officeDocument/2006/customXml" ds:itemID="{BED3024B-9517-476F-BD2C-F9625B0A009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10938</TotalTime>
  <Words>2375</Words>
  <Application>Microsoft Office PowerPoint</Application>
  <PresentationFormat>Format A4 (210 x 297 mm)</PresentationFormat>
  <Paragraphs>2282</Paragraphs>
  <Slides>33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Candara</vt:lpstr>
      <vt:lpstr>Swis721 Cn BT</vt:lpstr>
      <vt:lpstr>Tahoma</vt:lpstr>
      <vt:lpstr>Tunga</vt:lpstr>
      <vt:lpstr>Wingdings</vt:lpstr>
      <vt:lpstr>Soho</vt:lpstr>
      <vt:lpstr>Panneaux d’Information Variable</vt:lpstr>
      <vt:lpstr>Route de Lausanne</vt:lpstr>
      <vt:lpstr>Route de Lausanne</vt:lpstr>
      <vt:lpstr>Route de St-Julien</vt:lpstr>
      <vt:lpstr>Route de Chancy</vt:lpstr>
      <vt:lpstr>Route de Chancy</vt:lpstr>
      <vt:lpstr>Route de Vernier</vt:lpstr>
      <vt:lpstr>Route de Vernier</vt:lpstr>
      <vt:lpstr>Route de Meyrin</vt:lpstr>
      <vt:lpstr>Route de Meyrin</vt:lpstr>
      <vt:lpstr>Route de Ferney</vt:lpstr>
      <vt:lpstr>Chemin du Bois-Brulé</vt:lpstr>
      <vt:lpstr>Route de Divonne</vt:lpstr>
      <vt:lpstr>Route de Divonne</vt:lpstr>
      <vt:lpstr>Route de Meyrin</vt:lpstr>
      <vt:lpstr>Douane de Thônex-Vallard</vt:lpstr>
      <vt:lpstr>Route de Thonon</vt:lpstr>
      <vt:lpstr>Route de Suisse</vt:lpstr>
      <vt:lpstr>Rue Lect</vt:lpstr>
      <vt:lpstr>Route du Pont-Butin</vt:lpstr>
      <vt:lpstr>Viaduc de l’Ecu</vt:lpstr>
      <vt:lpstr>Route de Meyrin</vt:lpstr>
      <vt:lpstr>Route de Chancy</vt:lpstr>
      <vt:lpstr>Avenue L. Aubert</vt:lpstr>
      <vt:lpstr>Avenue G. Motta</vt:lpstr>
      <vt:lpstr>Route de Jussy</vt:lpstr>
      <vt:lpstr>Avenue de la Paix</vt:lpstr>
      <vt:lpstr>Avenue du Pailly</vt:lpstr>
      <vt:lpstr>Route du Pont-Butin  </vt:lpstr>
      <vt:lpstr>Route de St-Julien </vt:lpstr>
      <vt:lpstr>Route du Pas de l’Echelle </vt:lpstr>
      <vt:lpstr>Route de Pré-Bois</vt:lpstr>
      <vt:lpstr>Route de Meyrin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Schorer</dc:creator>
  <cp:lastModifiedBy>ythier</cp:lastModifiedBy>
  <cp:revision>945</cp:revision>
  <cp:lastPrinted>2019-07-04T12:45:20Z</cp:lastPrinted>
  <dcterms:created xsi:type="dcterms:W3CDTF">2014-01-13T12:29:20Z</dcterms:created>
  <dcterms:modified xsi:type="dcterms:W3CDTF">2019-07-05T08:18:16Z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0x010100DC73150E40051A4BAF1CF4FC7065B3C2</vt:lpwstr>
  </property>
</Properties>
</file>